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64" r:id="rId4"/>
    <p:sldId id="265" r:id="rId5"/>
    <p:sldId id="258" r:id="rId6"/>
    <p:sldId id="261" r:id="rId7"/>
    <p:sldId id="263" r:id="rId8"/>
    <p:sldId id="268" r:id="rId9"/>
    <p:sldId id="278" r:id="rId10"/>
    <p:sldId id="266" r:id="rId11"/>
    <p:sldId id="267" r:id="rId12"/>
    <p:sldId id="269" r:id="rId13"/>
    <p:sldId id="274" r:id="rId14"/>
    <p:sldId id="275" r:id="rId15"/>
    <p:sldId id="277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 Zebec" initials="IZ" lastIdx="0" clrIdx="0">
    <p:extLst>
      <p:ext uri="{19B8F6BF-5375-455C-9EA6-DF929625EA0E}">
        <p15:presenceInfo xmlns:p15="http://schemas.microsoft.com/office/powerpoint/2012/main" userId="S-1-5-21-2359320447-2032931125-1873559636-11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CC9900"/>
    <a:srgbClr val="E8E2E8"/>
    <a:srgbClr val="917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D8E5E-745C-407D-B425-C78EBF08D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1" y="822960"/>
            <a:ext cx="6057899" cy="5015169"/>
          </a:xfrm>
        </p:spPr>
        <p:txBody>
          <a:bodyPr anchor="t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07A4D5-56F4-4287-B174-56C55B18F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9113" y="3003642"/>
            <a:ext cx="3522199" cy="2900274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4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B9C19-FEE0-4852-B181-14A0DD77F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27DDF-01B7-463C-82BC-BBF429618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2056A-C3EE-4809-B1F3-1CEEEA266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240FCEE-B6E2-46D0-9BB0-F45F79545E9D}"/>
              </a:ext>
            </a:extLst>
          </p:cNvPr>
          <p:cNvCxnSpPr>
            <a:cxnSpLocks/>
          </p:cNvCxnSpPr>
          <p:nvPr/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D2FB83-3783-4477-80B5-DA5BF10BAF57}"/>
              </a:ext>
            </a:extLst>
          </p:cNvPr>
          <p:cNvCxnSpPr>
            <a:cxnSpLocks/>
          </p:cNvCxnSpPr>
          <p:nvPr/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83EA203-71D5-49C0-9626-FFA8E46787B0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7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99A0A-70FC-426A-8B3B-60FAF9806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F47EC6-9753-4ABC-BB66-64CCC8BA0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71499" y="2036363"/>
            <a:ext cx="11059811" cy="38707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84D9F-DC99-4B4C-98CF-178BBBB7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A6840-AC0B-4260-8368-08E0A22D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5DAB8-EC07-4CCF-96EA-5D8ACDAE6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438F1AC-9961-4786-A189-20863DD97F68}"/>
              </a:ext>
            </a:extLst>
          </p:cNvPr>
          <p:cNvCxnSpPr>
            <a:cxnSpLocks/>
          </p:cNvCxnSpPr>
          <p:nvPr/>
        </p:nvCxnSpPr>
        <p:spPr>
          <a:xfrm flipH="1">
            <a:off x="571500" y="1780979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01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678-EC03-4845-A51B-C90FA6A154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77953" y="797251"/>
            <a:ext cx="2483929" cy="52837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A8B4D-A39F-4528-975A-9C84BEE778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66094" y="797251"/>
            <a:ext cx="8101072" cy="52837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E4A23-6984-4AD1-A51D-600EDC263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73E28-C341-49CC-BAAB-0C0D19821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6D54A-8E86-4026-8DD0-5B0979BB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B05DA4-DF32-4D7A-9E4D-36309C90C5BB}"/>
              </a:ext>
            </a:extLst>
          </p:cNvPr>
          <p:cNvCxnSpPr>
            <a:cxnSpLocks/>
          </p:cNvCxnSpPr>
          <p:nvPr/>
        </p:nvCxnSpPr>
        <p:spPr>
          <a:xfrm flipH="1">
            <a:off x="566094" y="57711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CC7262-4997-41E4-976D-BA82E148280F}"/>
              </a:ext>
            </a:extLst>
          </p:cNvPr>
          <p:cNvCxnSpPr>
            <a:cxnSpLocks/>
          </p:cNvCxnSpPr>
          <p:nvPr/>
        </p:nvCxnSpPr>
        <p:spPr>
          <a:xfrm flipV="1">
            <a:off x="8875226" y="571500"/>
            <a:ext cx="0" cy="5711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F5063B5-E478-4C41-AD40-49A39AE07429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63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B2ED8-7F53-4C03-A740-493E50798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11087-99A9-4100-B5F7-520880DE3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99" y="2075688"/>
            <a:ext cx="11059811" cy="39109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B4B20-1A65-4A26-B11E-6095083A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D52D3-E985-4FEB-89B9-57C7547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A751A-C72D-47C1-A7A6-E8510A40C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2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81F78-07BF-45A9-92D4-E4E0A1E88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914255"/>
            <a:ext cx="6867115" cy="5009471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CC2A83-A380-4828-BC68-C065C8BC5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817" y="914399"/>
            <a:ext cx="2370268" cy="2670273"/>
          </a:xfrm>
        </p:spPr>
        <p:txBody>
          <a:bodyPr anchor="t">
            <a:normAutofit/>
          </a:bodyPr>
          <a:lstStyle>
            <a:lvl1pPr marL="0" indent="0">
              <a:lnSpc>
                <a:spcPct val="130000"/>
              </a:lnSpc>
              <a:buNone/>
              <a:defRPr sz="1400" cap="all" spc="3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92B2F-8804-4195-A779-F5C67C25C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99C26-4411-4833-A917-A45E62D56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8C7C7-F862-434D-A87A-DECE9FD2E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0BAA4B-C4C0-40C1-8DC8-B4E2F8A68E12}"/>
              </a:ext>
            </a:extLst>
          </p:cNvPr>
          <p:cNvCxnSpPr>
            <a:cxnSpLocks/>
          </p:cNvCxnSpPr>
          <p:nvPr/>
        </p:nvCxnSpPr>
        <p:spPr>
          <a:xfrm>
            <a:off x="8872625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0A2259-2540-4B32-A999-2B46A6790E3D}"/>
              </a:ext>
            </a:extLst>
          </p:cNvPr>
          <p:cNvCxnSpPr>
            <a:cxnSpLocks/>
          </p:cNvCxnSpPr>
          <p:nvPr/>
        </p:nvCxnSpPr>
        <p:spPr>
          <a:xfrm flipH="1">
            <a:off x="566094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EFB0ED-3F76-4403-AD0B-E738DD9D8CB6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820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6BD5F-CF53-4DD5-B8C5-27BBA2BB8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09684"/>
            <a:ext cx="11049000" cy="105716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6C2E1-5D5E-409F-BEE8-F48CE86F5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9447" y="2074990"/>
            <a:ext cx="5181600" cy="41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BBF823-1BFB-4CF0-BAF4-D660C8F1A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7082" y="2074990"/>
            <a:ext cx="5181600" cy="41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FF816E-EE02-44A4-8B81-B324ECFD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34D9E4-A693-44D2-A3E8-E3AABC90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F669F-4B8E-415D-A9BF-AD451F452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20AF959-FCDC-4B92-9324-06A06C0D56F2}"/>
              </a:ext>
            </a:extLst>
          </p:cNvPr>
          <p:cNvCxnSpPr>
            <a:cxnSpLocks/>
          </p:cNvCxnSpPr>
          <p:nvPr/>
        </p:nvCxnSpPr>
        <p:spPr>
          <a:xfrm flipV="1">
            <a:off x="6101405" y="1883336"/>
            <a:ext cx="0" cy="43996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182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F85E5-82C4-4BAE-B2B0-A078ABD6C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69" y="699118"/>
            <a:ext cx="11025062" cy="106360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D15C7-F445-40F7-88F6-FD6526269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468" y="2022883"/>
            <a:ext cx="5230469" cy="564079"/>
          </a:xfrm>
        </p:spPr>
        <p:txBody>
          <a:bodyPr anchor="ctr">
            <a:norm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52C35-AA8E-4154-8A78-7DE9590E1F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469" y="2866031"/>
            <a:ext cx="5157787" cy="32276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57EAC6-567C-4A4A-BB10-57EC14B97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1470" y="2022883"/>
            <a:ext cx="5183188" cy="564080"/>
          </a:xfrm>
        </p:spPr>
        <p:txBody>
          <a:bodyPr anchor="ctr">
            <a:norm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A083F-AD60-4437-B32A-44035D78A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41470" y="2866031"/>
            <a:ext cx="5183188" cy="32276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DBF86F-3266-4551-B680-06F401FF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5B38FE-80F9-4582-B2E1-B067C288D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7BEF32-F637-47A1-9ED3-AFC4F79F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0C508D4-7C99-4B8D-BCDE-F0001BD345D9}"/>
              </a:ext>
            </a:extLst>
          </p:cNvPr>
          <p:cNvCxnSpPr>
            <a:cxnSpLocks/>
          </p:cNvCxnSpPr>
          <p:nvPr/>
        </p:nvCxnSpPr>
        <p:spPr>
          <a:xfrm flipV="1">
            <a:off x="6101405" y="1883336"/>
            <a:ext cx="0" cy="43996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49BF61B-7951-48F4-982B-9401A483FFBF}"/>
              </a:ext>
            </a:extLst>
          </p:cNvPr>
          <p:cNvCxnSpPr>
            <a:cxnSpLocks/>
          </p:cNvCxnSpPr>
          <p:nvPr/>
        </p:nvCxnSpPr>
        <p:spPr>
          <a:xfrm flipH="1">
            <a:off x="577485" y="273859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382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A94CB-6BE5-4B9E-B0A6-54F83B201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1161836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E8643C-1A5D-4F23-B0D7-5B46F5E45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1A3394-78CC-43B0-9762-5E826F8BB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347F0A-1980-4E13-AB22-AE3B8AA44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E9D858B-8A9C-4235-B151-81C99A3D20D2}"/>
              </a:ext>
            </a:extLst>
          </p:cNvPr>
          <p:cNvCxnSpPr>
            <a:cxnSpLocks/>
          </p:cNvCxnSpPr>
          <p:nvPr/>
        </p:nvCxnSpPr>
        <p:spPr>
          <a:xfrm flipH="1">
            <a:off x="577485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C7798B-3ECB-4076-8955-A82116BB0D25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815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C61D85-3E72-406F-AB26-B4ED9491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9C831E-4321-467E-9090-C89C48CF2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8A9556-B3D8-4403-835F-11AE2D409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14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0AA48-D521-423D-B185-6490EF57B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201" y="810344"/>
            <a:ext cx="3478084" cy="1408062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4E6DD-DDD2-4ED6-B8A9-A8B6D7656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809" y="931232"/>
            <a:ext cx="6700679" cy="5079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F08F5E-AD33-4ACF-84C9-78B0FF6BE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1500" y="2578608"/>
            <a:ext cx="3478783" cy="34172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D7604E-7DD4-4497-B325-74F899E8A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02BEED-A8F6-4256-9539-4434694AA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A1AA6-EE0B-48FD-A7DE-6CEE6A8C7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F35B32-9A23-4805-94A6-96826D202139}"/>
              </a:ext>
            </a:extLst>
          </p:cNvPr>
          <p:cNvCxnSpPr>
            <a:cxnSpLocks/>
          </p:cNvCxnSpPr>
          <p:nvPr/>
        </p:nvCxnSpPr>
        <p:spPr>
          <a:xfrm flipH="1">
            <a:off x="571500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2BA7DA-3944-40D4-91CD-40CA24DBB79B}"/>
              </a:ext>
            </a:extLst>
          </p:cNvPr>
          <p:cNvCxnSpPr>
            <a:cxnSpLocks/>
          </p:cNvCxnSpPr>
          <p:nvPr/>
        </p:nvCxnSpPr>
        <p:spPr>
          <a:xfrm flipV="1">
            <a:off x="4419601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EA0B78-39E7-4039-B8BE-4F425688C6DF}"/>
              </a:ext>
            </a:extLst>
          </p:cNvPr>
          <p:cNvCxnSpPr>
            <a:cxnSpLocks/>
          </p:cNvCxnSpPr>
          <p:nvPr/>
        </p:nvCxnSpPr>
        <p:spPr>
          <a:xfrm flipH="1">
            <a:off x="571501" y="2406845"/>
            <a:ext cx="3848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68B99C-0744-42EE-9713-AB0CEC3F5D85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7761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2732-5D39-4B30-A499-D51BABC88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802204"/>
            <a:ext cx="3478787" cy="1408062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AF5AEC-77BC-4A52-8A56-C6479CA6A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3467" y="847384"/>
            <a:ext cx="6907844" cy="52168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A9240-8762-4C7D-AF22-A844CB2EC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1498" y="2574906"/>
            <a:ext cx="3478787" cy="343571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995685-E45D-4E74-8B78-D3B8E85C4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FCBA3-0FF5-47C2-901A-645F6185D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030381-5320-46AD-A0B9-7C04B3E5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357A432-D933-402A-8657-216EE20450EE}"/>
              </a:ext>
            </a:extLst>
          </p:cNvPr>
          <p:cNvCxnSpPr>
            <a:cxnSpLocks/>
          </p:cNvCxnSpPr>
          <p:nvPr/>
        </p:nvCxnSpPr>
        <p:spPr>
          <a:xfrm flipH="1">
            <a:off x="571500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B1E0F3-D71B-436F-A10B-B6EA7125F684}"/>
              </a:ext>
            </a:extLst>
          </p:cNvPr>
          <p:cNvCxnSpPr>
            <a:cxnSpLocks/>
          </p:cNvCxnSpPr>
          <p:nvPr/>
        </p:nvCxnSpPr>
        <p:spPr>
          <a:xfrm flipV="1">
            <a:off x="4419601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EE64F5-2B48-4A2E-BA5E-1D37F1A7C9A3}"/>
              </a:ext>
            </a:extLst>
          </p:cNvPr>
          <p:cNvCxnSpPr>
            <a:cxnSpLocks/>
          </p:cNvCxnSpPr>
          <p:nvPr/>
        </p:nvCxnSpPr>
        <p:spPr>
          <a:xfrm flipH="1">
            <a:off x="571501" y="2406845"/>
            <a:ext cx="3848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9BF9AA-A2C8-4233-B597-EB11C6D6A0E0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440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E1467D-9ED1-4211-A71E-41C91C755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89289"/>
            <a:ext cx="11049000" cy="1084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F8A6A1-C9C7-4FDF-B4DA-1E86B6A35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499" y="2075688"/>
            <a:ext cx="11059811" cy="3818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CC44A-C635-4CD0-90E9-D9503AF4C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036732" y="6397103"/>
            <a:ext cx="30919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200" baseline="0">
                <a:solidFill>
                  <a:schemeClr val="tx1"/>
                </a:solidFill>
              </a:defRPr>
            </a:lvl1pPr>
          </a:lstStyle>
          <a:p>
            <a:fld id="{1C8322F6-1C60-46CF-968C-BC20E470F443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BF682-1A47-492C-81E3-9DB0A50EC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5782" y="639710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C814B-9105-44ED-98A9-D326B2E26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4553" y="6397103"/>
            <a:ext cx="700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814345-41DE-42C5-8657-66C1417DF81A}"/>
              </a:ext>
            </a:extLst>
          </p:cNvPr>
          <p:cNvCxnSpPr>
            <a:cxnSpLocks/>
          </p:cNvCxnSpPr>
          <p:nvPr/>
        </p:nvCxnSpPr>
        <p:spPr>
          <a:xfrm flipH="1">
            <a:off x="566094" y="6286347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68E419-3727-4F5E-8840-AF149B33B0B7}"/>
              </a:ext>
            </a:extLst>
          </p:cNvPr>
          <p:cNvCxnSpPr>
            <a:cxnSpLocks/>
          </p:cNvCxnSpPr>
          <p:nvPr/>
        </p:nvCxnSpPr>
        <p:spPr>
          <a:xfrm flipH="1">
            <a:off x="577485" y="1883336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519B6EC-D7AE-452F-8D0C-D11BD3377F3E}"/>
              </a:ext>
            </a:extLst>
          </p:cNvPr>
          <p:cNvCxnSpPr>
            <a:cxnSpLocks/>
          </p:cNvCxnSpPr>
          <p:nvPr/>
        </p:nvCxnSpPr>
        <p:spPr>
          <a:xfrm flipH="1">
            <a:off x="577485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61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100" baseline="0">
          <a:solidFill>
            <a:schemeClr val="tx1"/>
          </a:solidFill>
          <a:latin typeface="Batang" panose="02030600000101010101" pitchFamily="18" charset="-127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venir Next LT Pro Light" panose="020B03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venir Next LT Pro Light" panose="020B03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aem.hr/kategorija/kvalitetno-novinarstvo-2025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em.hr/blog/2020/08/28/podstranica-kvalitetno-novinarstvo-2/" TargetMode="External"/><Relationship Id="rId7" Type="http://schemas.openxmlformats.org/officeDocument/2006/relationships/hyperlink" Target="https://www.aem.hr/blog/2024/11/06/kvalitetno-novinarstvo-2024/" TargetMode="External"/><Relationship Id="rId2" Type="http://schemas.openxmlformats.org/officeDocument/2006/relationships/hyperlink" Target="https://www.aem.hr/blog/2016/11/20/kvalitetno-novinarstvo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aem.hr/blog/2023/10/18/kvalitetno-novinarstvo-2023/" TargetMode="External"/><Relationship Id="rId5" Type="http://schemas.openxmlformats.org/officeDocument/2006/relationships/hyperlink" Target="https://www.aem.hr/blog/2022/11/03/kvalitetno-novinarstvo-2022/" TargetMode="External"/><Relationship Id="rId4" Type="http://schemas.openxmlformats.org/officeDocument/2006/relationships/hyperlink" Target="https://www.aem.hr/blog/2021/09/30/kvalitetno-novinarstvo-202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0220DBA-8988-4873-8FCD-3FFAC3CF13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op view of wood desk with the plant, white keyboard, coffee in a white mug, notebook, and pen">
            <a:extLst>
              <a:ext uri="{FF2B5EF4-FFF2-40B4-BE49-F238E27FC236}">
                <a16:creationId xmlns:a16="http://schemas.microsoft.com/office/drawing/2014/main" id="{FDF60C8C-CF93-0ACA-84D0-38FD9EAEA5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t="1799" b="15175"/>
          <a:stretch/>
        </p:blipFill>
        <p:spPr>
          <a:xfrm>
            <a:off x="-6772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4F58CF-2E0D-D923-AF0D-90FD65D218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518" y="2786990"/>
            <a:ext cx="8734581" cy="2252605"/>
          </a:xfrm>
        </p:spPr>
        <p:txBody>
          <a:bodyPr anchor="ctr">
            <a:normAutofit/>
          </a:bodyPr>
          <a:lstStyle/>
          <a:p>
            <a:r>
              <a:rPr lang="hr-HR" b="1">
                <a:solidFill>
                  <a:srgbClr val="FFFFFF"/>
                </a:solidFill>
                <a:latin typeface="Montserrat" panose="00000500000000000000" pitchFamily="2" charset="-18"/>
              </a:rPr>
              <a:t>PROJEKT POTICANJA NOVINARSKE IZVRSNOSTI</a:t>
            </a:r>
            <a:endParaRPr lang="en-US" b="1" dirty="0">
              <a:solidFill>
                <a:srgbClr val="FFFFFF"/>
              </a:solidFill>
              <a:latin typeface="Montserrat" panose="00000500000000000000" pitchFamily="2" charset="-1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C57952-013C-D9BC-1F25-3CD68EF23E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4443" y="4941952"/>
            <a:ext cx="6937081" cy="1100329"/>
          </a:xfrm>
        </p:spPr>
        <p:txBody>
          <a:bodyPr anchor="ctr">
            <a:normAutofit/>
          </a:bodyPr>
          <a:lstStyle/>
          <a:p>
            <a:r>
              <a:rPr lang="hr-HR" sz="2400" dirty="0">
                <a:solidFill>
                  <a:srgbClr val="FFFFFF"/>
                </a:solidFill>
                <a:latin typeface="Montserrat" panose="00000500000000000000" pitchFamily="2" charset="-18"/>
              </a:rPr>
              <a:t>Kvalitetno novinarstvo u 202</a:t>
            </a:r>
            <a:r>
              <a:rPr lang="en-US" sz="2400" dirty="0">
                <a:solidFill>
                  <a:srgbClr val="FFFFFF"/>
                </a:solidFill>
                <a:latin typeface="Montserrat" panose="00000500000000000000" pitchFamily="2" charset="-18"/>
              </a:rPr>
              <a:t>5</a:t>
            </a:r>
            <a:r>
              <a:rPr lang="hr-HR" sz="1600" dirty="0">
                <a:solidFill>
                  <a:srgbClr val="FFFFFF"/>
                </a:solidFill>
              </a:rPr>
              <a:t>.</a:t>
            </a:r>
            <a:endParaRPr lang="en-US" sz="160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1981B13-F880-47D1-BA19-C2C84FC7545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65869" y="4610607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2">
            <a:extLst>
              <a:ext uri="{FF2B5EF4-FFF2-40B4-BE49-F238E27FC236}">
                <a16:creationId xmlns:a16="http://schemas.microsoft.com/office/drawing/2014/main" id="{D9889C86-81F5-4E2B-A1BF-3DC57716B53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34300" y="4614653"/>
            <a:ext cx="0" cy="167486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1651B2-663F-4ED2-A7D2-9D74A5DFD1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61819" y="6289514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31599CA-47F7-AF0E-1D46-086774865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799" y="4736112"/>
            <a:ext cx="3288577" cy="14938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363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40FCEE-B6E2-46D0-9BB0-F45F79545E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D2FB83-3783-4477-80B5-DA5BF10BAF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83EA203-71D5-49C0-9626-FFA8E46787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26BC87E-DCC8-4E66-972D-A587756DF3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F8A298-2C1B-AD66-FF01-6C99F522C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98" y="702648"/>
            <a:ext cx="6108192" cy="72961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2020.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B45C962-0D68-4A01-9627-70DEBBC36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D89FBF-493B-4E7D-B511-7E40674F6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32576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DEB88FA-08FC-C894-743F-347816098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7" r="1793" b="2"/>
          <a:stretch/>
        </p:blipFill>
        <p:spPr bwMode="auto">
          <a:xfrm>
            <a:off x="8010184" y="849841"/>
            <a:ext cx="3610316" cy="5158308"/>
          </a:xfrm>
          <a:prstGeom prst="rect">
            <a:avLst/>
          </a:prstGeom>
          <a:noFill/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CC744E-5590-4542-B37F-B764470BF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575C9C5-01C2-161A-C232-96EBEBC90CFA}"/>
              </a:ext>
            </a:extLst>
          </p:cNvPr>
          <p:cNvSpPr txBox="1"/>
          <p:nvPr/>
        </p:nvSpPr>
        <p:spPr>
          <a:xfrm>
            <a:off x="521208" y="2375535"/>
            <a:ext cx="60989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169 pravovaljanih prijava novinarskog projekta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najbolje ocijenjeno 86 projekata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ostvarena 82 projekta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619 objavljenih članaka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40FCEE-B6E2-46D0-9BB0-F45F79545E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D2FB83-3783-4477-80B5-DA5BF10BAF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83EA203-71D5-49C0-9626-FFA8E46787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26BC87E-DCC8-4E66-972D-A587756DF3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561230-330E-46C6-D255-AF4112A8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702347"/>
            <a:ext cx="3031617" cy="133921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2021.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B45C962-0D68-4A01-9627-70DEBBC36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D89FBF-493B-4E7D-B511-7E40674F6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32576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106DE68-6B45-46D2-A1F0-11C26433AE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r="2213" b="2"/>
          <a:stretch/>
        </p:blipFill>
        <p:spPr bwMode="auto">
          <a:xfrm>
            <a:off x="8010184" y="849841"/>
            <a:ext cx="3610316" cy="5158308"/>
          </a:xfrm>
          <a:prstGeom prst="rect">
            <a:avLst/>
          </a:prstGeom>
          <a:noFill/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CC744E-5590-4542-B37F-B764470BF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1FB18AC-4493-24AF-BE3C-8B3B8BF72CD9}"/>
              </a:ext>
            </a:extLst>
          </p:cNvPr>
          <p:cNvSpPr txBox="1"/>
          <p:nvPr/>
        </p:nvSpPr>
        <p:spPr>
          <a:xfrm>
            <a:off x="521208" y="2478761"/>
            <a:ext cx="67203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201 pravovaljana prijava novinarskog projekta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najbolje ocijenjeno 90 projekata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ostvaren 81 projekt </a:t>
            </a:r>
          </a:p>
          <a:p>
            <a:r>
              <a:rPr lang="hr-HR" dirty="0"/>
              <a:t> </a:t>
            </a:r>
          </a:p>
          <a:p>
            <a:pPr marL="285750" indent="-285750">
              <a:buFontTx/>
              <a:buChar char="-"/>
            </a:pPr>
            <a:r>
              <a:rPr lang="hr-HR" dirty="0"/>
              <a:t>544 objavljenih članaka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4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43">
            <a:extLst>
              <a:ext uri="{FF2B5EF4-FFF2-40B4-BE49-F238E27FC236}">
                <a16:creationId xmlns:a16="http://schemas.microsoft.com/office/drawing/2014/main" id="{A240FCEE-B6E2-46D0-9BB0-F45F79545E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5">
            <a:extLst>
              <a:ext uri="{FF2B5EF4-FFF2-40B4-BE49-F238E27FC236}">
                <a16:creationId xmlns:a16="http://schemas.microsoft.com/office/drawing/2014/main" id="{3BD2FB83-3783-4477-80B5-DA5BF10BAF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7">
            <a:extLst>
              <a:ext uri="{FF2B5EF4-FFF2-40B4-BE49-F238E27FC236}">
                <a16:creationId xmlns:a16="http://schemas.microsoft.com/office/drawing/2014/main" id="{E83EA203-71D5-49C0-9626-FFA8E46787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1" name="Rectangle 49">
            <a:extLst>
              <a:ext uri="{FF2B5EF4-FFF2-40B4-BE49-F238E27FC236}">
                <a16:creationId xmlns:a16="http://schemas.microsoft.com/office/drawing/2014/main" id="{D26BC87E-DCC8-4E66-972D-A587756DF3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F49941-3E77-F371-79C4-4C8E0B73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702655"/>
            <a:ext cx="2461689" cy="9348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2022.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62" name="Straight Connector 51">
            <a:extLst>
              <a:ext uri="{FF2B5EF4-FFF2-40B4-BE49-F238E27FC236}">
                <a16:creationId xmlns:a16="http://schemas.microsoft.com/office/drawing/2014/main" id="{8B45C962-0D68-4A01-9627-70DEBBC36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53">
            <a:extLst>
              <a:ext uri="{FF2B5EF4-FFF2-40B4-BE49-F238E27FC236}">
                <a16:creationId xmlns:a16="http://schemas.microsoft.com/office/drawing/2014/main" id="{F1D89FBF-493B-4E7D-B511-7E40674F6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024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55">
            <a:extLst>
              <a:ext uri="{FF2B5EF4-FFF2-40B4-BE49-F238E27FC236}">
                <a16:creationId xmlns:a16="http://schemas.microsoft.com/office/drawing/2014/main" id="{4BCC744E-5590-4542-B37F-B764470BF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EA2F30D-7486-C887-FF8C-89AE9B5CECF0}"/>
              </a:ext>
            </a:extLst>
          </p:cNvPr>
          <p:cNvSpPr txBox="1"/>
          <p:nvPr/>
        </p:nvSpPr>
        <p:spPr>
          <a:xfrm>
            <a:off x="538461" y="2562042"/>
            <a:ext cx="60989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157 pravovaljanih prijava novinarskog projekta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najbolje ocijenjeno 115 projekata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ostvareno 107 projekata</a:t>
            </a:r>
          </a:p>
          <a:p>
            <a:r>
              <a:rPr lang="hr-HR" dirty="0"/>
              <a:t> </a:t>
            </a:r>
          </a:p>
          <a:p>
            <a:pPr marL="285750" indent="-285750">
              <a:buFontTx/>
              <a:buChar char="-"/>
            </a:pPr>
            <a:r>
              <a:rPr lang="hr-HR" dirty="0"/>
              <a:t>687 objavljenih članaka</a:t>
            </a:r>
            <a:endParaRPr lang="en-US" dirty="0"/>
          </a:p>
        </p:txBody>
      </p:sp>
      <p:pic>
        <p:nvPicPr>
          <p:cNvPr id="6" name="Picture 5" descr="A picture containing text, screenshot, dome, design&#10;&#10;Description automatically generated">
            <a:extLst>
              <a:ext uri="{FF2B5EF4-FFF2-40B4-BE49-F238E27FC236}">
                <a16:creationId xmlns:a16="http://schemas.microsoft.com/office/drawing/2014/main" id="{086703E8-0F40-63F6-4615-72FB9A4CB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51" y="846860"/>
            <a:ext cx="3630261" cy="514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43">
            <a:extLst>
              <a:ext uri="{FF2B5EF4-FFF2-40B4-BE49-F238E27FC236}">
                <a16:creationId xmlns:a16="http://schemas.microsoft.com/office/drawing/2014/main" id="{A240FCEE-B6E2-46D0-9BB0-F45F79545E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5">
            <a:extLst>
              <a:ext uri="{FF2B5EF4-FFF2-40B4-BE49-F238E27FC236}">
                <a16:creationId xmlns:a16="http://schemas.microsoft.com/office/drawing/2014/main" id="{3BD2FB83-3783-4477-80B5-DA5BF10BAF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7">
            <a:extLst>
              <a:ext uri="{FF2B5EF4-FFF2-40B4-BE49-F238E27FC236}">
                <a16:creationId xmlns:a16="http://schemas.microsoft.com/office/drawing/2014/main" id="{E83EA203-71D5-49C0-9626-FFA8E46787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1" name="Rectangle 49">
            <a:extLst>
              <a:ext uri="{FF2B5EF4-FFF2-40B4-BE49-F238E27FC236}">
                <a16:creationId xmlns:a16="http://schemas.microsoft.com/office/drawing/2014/main" id="{D26BC87E-DCC8-4E66-972D-A587756DF3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F49941-3E77-F371-79C4-4C8E0B73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826005"/>
            <a:ext cx="2461689" cy="9348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</a:t>
            </a:r>
            <a:r>
              <a:rPr lang="hr-HR" sz="6000" b="1" dirty="0">
                <a:effectLst/>
                <a:latin typeface="Montserrat" panose="00000500000000000000" pitchFamily="2" charset="-18"/>
              </a:rPr>
              <a:t>3</a:t>
            </a:r>
            <a:r>
              <a:rPr lang="en-US" sz="6000" b="1" dirty="0">
                <a:effectLst/>
                <a:latin typeface="Montserrat" panose="00000500000000000000" pitchFamily="2" charset="-18"/>
              </a:rPr>
              <a:t>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62" name="Straight Connector 51">
            <a:extLst>
              <a:ext uri="{FF2B5EF4-FFF2-40B4-BE49-F238E27FC236}">
                <a16:creationId xmlns:a16="http://schemas.microsoft.com/office/drawing/2014/main" id="{8B45C962-0D68-4A01-9627-70DEBBC36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53">
            <a:extLst>
              <a:ext uri="{FF2B5EF4-FFF2-40B4-BE49-F238E27FC236}">
                <a16:creationId xmlns:a16="http://schemas.microsoft.com/office/drawing/2014/main" id="{F1D89FBF-493B-4E7D-B511-7E40674F6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024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55">
            <a:extLst>
              <a:ext uri="{FF2B5EF4-FFF2-40B4-BE49-F238E27FC236}">
                <a16:creationId xmlns:a16="http://schemas.microsoft.com/office/drawing/2014/main" id="{4BCC744E-5590-4542-B37F-B764470BF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EA2F30D-7486-C887-FF8C-89AE9B5CECF0}"/>
              </a:ext>
            </a:extLst>
          </p:cNvPr>
          <p:cNvSpPr txBox="1"/>
          <p:nvPr/>
        </p:nvSpPr>
        <p:spPr>
          <a:xfrm>
            <a:off x="571501" y="2673132"/>
            <a:ext cx="609895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198 pravovaljanih prijava novinarskog projekta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najbolje ocijenjeno 118 projekata</a:t>
            </a:r>
          </a:p>
          <a:p>
            <a:pPr marL="285750" indent="-285750">
              <a:buFontTx/>
              <a:buChar char="-"/>
            </a:pPr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/>
              <a:t>ostvareno 114 projekata</a:t>
            </a:r>
          </a:p>
          <a:p>
            <a:r>
              <a:rPr lang="hr-HR" dirty="0"/>
              <a:t> </a:t>
            </a:r>
          </a:p>
          <a:p>
            <a:pPr marL="285750" indent="-285750">
              <a:buFontTx/>
              <a:buChar char="-"/>
            </a:pPr>
            <a:r>
              <a:rPr lang="hr-HR" dirty="0"/>
              <a:t>7</a:t>
            </a:r>
            <a:r>
              <a:rPr lang="en-US" dirty="0"/>
              <a:t>18</a:t>
            </a:r>
            <a:r>
              <a:rPr lang="hr-HR" dirty="0"/>
              <a:t> objavljen</a:t>
            </a:r>
            <a:r>
              <a:rPr lang="en-US" dirty="0" err="1"/>
              <a:t>ih</a:t>
            </a:r>
            <a:r>
              <a:rPr lang="hr-HR" dirty="0"/>
              <a:t> član</a:t>
            </a:r>
            <a:r>
              <a:rPr lang="en-US" dirty="0"/>
              <a:t>a</a:t>
            </a:r>
            <a:r>
              <a:rPr lang="hr-HR" dirty="0"/>
              <a:t>ka</a:t>
            </a:r>
          </a:p>
          <a:p>
            <a:endParaRPr lang="hr-HR" dirty="0"/>
          </a:p>
        </p:txBody>
      </p:sp>
      <p:pic>
        <p:nvPicPr>
          <p:cNvPr id="6" name="Picture 5" descr="A person typing on a computer&#10;&#10;Description automatically generated">
            <a:extLst>
              <a:ext uri="{FF2B5EF4-FFF2-40B4-BE49-F238E27FC236}">
                <a16:creationId xmlns:a16="http://schemas.microsoft.com/office/drawing/2014/main" id="{EFC4AB68-007D-0E01-525B-6537D3FB9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059" y="843879"/>
            <a:ext cx="3630261" cy="514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43">
            <a:extLst>
              <a:ext uri="{FF2B5EF4-FFF2-40B4-BE49-F238E27FC236}">
                <a16:creationId xmlns:a16="http://schemas.microsoft.com/office/drawing/2014/main" id="{A240FCEE-B6E2-46D0-9BB0-F45F79545E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5">
            <a:extLst>
              <a:ext uri="{FF2B5EF4-FFF2-40B4-BE49-F238E27FC236}">
                <a16:creationId xmlns:a16="http://schemas.microsoft.com/office/drawing/2014/main" id="{3BD2FB83-3783-4477-80B5-DA5BF10BAF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7">
            <a:extLst>
              <a:ext uri="{FF2B5EF4-FFF2-40B4-BE49-F238E27FC236}">
                <a16:creationId xmlns:a16="http://schemas.microsoft.com/office/drawing/2014/main" id="{E83EA203-71D5-49C0-9626-FFA8E46787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1" name="Rectangle 49">
            <a:extLst>
              <a:ext uri="{FF2B5EF4-FFF2-40B4-BE49-F238E27FC236}">
                <a16:creationId xmlns:a16="http://schemas.microsoft.com/office/drawing/2014/main" id="{D26BC87E-DCC8-4E66-972D-A587756DF3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F49941-3E77-F371-79C4-4C8E0B73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05" y="759649"/>
            <a:ext cx="2461689" cy="9348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</a:t>
            </a:r>
            <a:r>
              <a:rPr lang="hr-HR" sz="6000" b="1" dirty="0">
                <a:latin typeface="Montserrat" panose="00000500000000000000" pitchFamily="2" charset="-18"/>
              </a:rPr>
              <a:t>4</a:t>
            </a:r>
            <a:r>
              <a:rPr lang="en-US" sz="6000" b="1" dirty="0">
                <a:effectLst/>
                <a:latin typeface="Montserrat" panose="00000500000000000000" pitchFamily="2" charset="-18"/>
              </a:rPr>
              <a:t>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62" name="Straight Connector 51">
            <a:extLst>
              <a:ext uri="{FF2B5EF4-FFF2-40B4-BE49-F238E27FC236}">
                <a16:creationId xmlns:a16="http://schemas.microsoft.com/office/drawing/2014/main" id="{8B45C962-0D68-4A01-9627-70DEBBC36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53">
            <a:extLst>
              <a:ext uri="{FF2B5EF4-FFF2-40B4-BE49-F238E27FC236}">
                <a16:creationId xmlns:a16="http://schemas.microsoft.com/office/drawing/2014/main" id="{F1D89FBF-493B-4E7D-B511-7E40674F6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024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55">
            <a:extLst>
              <a:ext uri="{FF2B5EF4-FFF2-40B4-BE49-F238E27FC236}">
                <a16:creationId xmlns:a16="http://schemas.microsoft.com/office/drawing/2014/main" id="{4BCC744E-5590-4542-B37F-B764470BF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EA2F30D-7486-C887-FF8C-89AE9B5CECF0}"/>
              </a:ext>
            </a:extLst>
          </p:cNvPr>
          <p:cNvSpPr txBox="1"/>
          <p:nvPr/>
        </p:nvSpPr>
        <p:spPr>
          <a:xfrm>
            <a:off x="569805" y="2638928"/>
            <a:ext cx="710529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/>
              <a:t>241 pravovaljana prijava novinarskog projekta</a:t>
            </a:r>
            <a:endParaRPr lang="en-US" dirty="0"/>
          </a:p>
          <a:p>
            <a:endParaRPr lang="hr-HR" dirty="0"/>
          </a:p>
          <a:p>
            <a:pPr marL="285750" indent="-285750">
              <a:buFontTx/>
              <a:buChar char="-"/>
            </a:pPr>
            <a:r>
              <a:rPr lang="hr-HR" dirty="0" smtClean="0"/>
              <a:t>najbolje ocijenjena 152 projekta</a:t>
            </a:r>
          </a:p>
          <a:p>
            <a:pPr marL="285750" indent="-285750">
              <a:buFontTx/>
              <a:buChar char="-"/>
            </a:pPr>
            <a:endParaRPr lang="hr-HR" dirty="0" smtClean="0">
              <a:solidFill>
                <a:srgbClr val="996633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 smtClean="0"/>
              <a:t>ostvareno 146 projekata</a:t>
            </a:r>
          </a:p>
          <a:p>
            <a:endParaRPr lang="hr-HR" dirty="0" smtClean="0">
              <a:solidFill>
                <a:srgbClr val="996633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 smtClean="0"/>
              <a:t>1047 objavljenih članaka</a:t>
            </a: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715F95-6ACD-D4CA-F2F5-2BE3E3889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410" y="2171700"/>
            <a:ext cx="3822902" cy="17365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DB6DAC-4ECF-6E10-A0F1-0E206DE15D29}"/>
              </a:ext>
            </a:extLst>
          </p:cNvPr>
          <p:cNvSpPr txBox="1"/>
          <p:nvPr/>
        </p:nvSpPr>
        <p:spPr>
          <a:xfrm>
            <a:off x="6425254" y="418508"/>
            <a:ext cx="6101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41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7B7AD1-E403-4618-C917-7F58EC19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43">
            <a:extLst>
              <a:ext uri="{FF2B5EF4-FFF2-40B4-BE49-F238E27FC236}">
                <a16:creationId xmlns:a16="http://schemas.microsoft.com/office/drawing/2014/main" id="{84171835-358F-70BD-5169-59D71A357C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5">
            <a:extLst>
              <a:ext uri="{FF2B5EF4-FFF2-40B4-BE49-F238E27FC236}">
                <a16:creationId xmlns:a16="http://schemas.microsoft.com/office/drawing/2014/main" id="{9E5028AB-9C29-1457-AB90-15AB19A553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7">
            <a:extLst>
              <a:ext uri="{FF2B5EF4-FFF2-40B4-BE49-F238E27FC236}">
                <a16:creationId xmlns:a16="http://schemas.microsoft.com/office/drawing/2014/main" id="{95CBD659-D72A-398A-E012-86BCEA300A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1" name="Rectangle 49">
            <a:extLst>
              <a:ext uri="{FF2B5EF4-FFF2-40B4-BE49-F238E27FC236}">
                <a16:creationId xmlns:a16="http://schemas.microsoft.com/office/drawing/2014/main" id="{C07136BD-7A75-2115-5A67-56DE07C3D9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782" y="0"/>
            <a:ext cx="121987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57E327-085E-A806-F2E5-F4C9BC3DA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722172"/>
            <a:ext cx="2461689" cy="9348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effectLst/>
                <a:latin typeface="Montserrat" panose="00000500000000000000" pitchFamily="2" charset="-18"/>
              </a:rPr>
              <a:t>2025.</a:t>
            </a:r>
            <a:endParaRPr lang="en-US" sz="6000" dirty="0">
              <a:latin typeface="Montserrat" panose="00000500000000000000" pitchFamily="2" charset="-18"/>
            </a:endParaRPr>
          </a:p>
        </p:txBody>
      </p:sp>
      <p:cxnSp>
        <p:nvCxnSpPr>
          <p:cNvPr id="62" name="Straight Connector 51">
            <a:extLst>
              <a:ext uri="{FF2B5EF4-FFF2-40B4-BE49-F238E27FC236}">
                <a16:creationId xmlns:a16="http://schemas.microsoft.com/office/drawing/2014/main" id="{88216772-1755-AAF7-137C-582D2FB1FB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5" y="571500"/>
            <a:ext cx="110547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53">
            <a:extLst>
              <a:ext uri="{FF2B5EF4-FFF2-40B4-BE49-F238E27FC236}">
                <a16:creationId xmlns:a16="http://schemas.microsoft.com/office/drawing/2014/main" id="{E9DCDBE0-1CC7-38D0-F7DC-93F9AEF2889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024" y="571500"/>
            <a:ext cx="0" cy="571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55">
            <a:extLst>
              <a:ext uri="{FF2B5EF4-FFF2-40B4-BE49-F238E27FC236}">
                <a16:creationId xmlns:a16="http://schemas.microsoft.com/office/drawing/2014/main" id="{9B403B40-B8BA-2B22-B9E0-2F231B0670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77176" y="6286500"/>
            <a:ext cx="110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8A861DA-5605-746C-8446-88A2DA740B02}"/>
              </a:ext>
            </a:extLst>
          </p:cNvPr>
          <p:cNvSpPr txBox="1"/>
          <p:nvPr/>
        </p:nvSpPr>
        <p:spPr>
          <a:xfrm>
            <a:off x="423553" y="2379162"/>
            <a:ext cx="710529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 smtClean="0"/>
              <a:t>Vijeće za elektroničke medije objavilo </a:t>
            </a:r>
            <a:r>
              <a:rPr lang="hr-HR" dirty="0" smtClean="0"/>
              <a:t>je 25</a:t>
            </a:r>
            <a:r>
              <a:rPr lang="hr-HR" dirty="0"/>
              <a:t>. travnja </a:t>
            </a:r>
            <a:r>
              <a:rPr lang="hr-HR" dirty="0" smtClean="0"/>
              <a:t>2025.     </a:t>
            </a:r>
            <a:r>
              <a:rPr lang="hr-HR" b="1" dirty="0" smtClean="0"/>
              <a:t>Javni </a:t>
            </a:r>
            <a:r>
              <a:rPr lang="hr-HR" b="1" dirty="0" smtClean="0"/>
              <a:t>poziv za ugovaranje novinarskih radova u elektroničkim publikacijama </a:t>
            </a:r>
          </a:p>
          <a:p>
            <a:r>
              <a:rPr lang="hr-HR" dirty="0" smtClean="0"/>
              <a:t>     </a:t>
            </a:r>
          </a:p>
          <a:p>
            <a:pPr marL="285750" indent="-285750">
              <a:buFontTx/>
              <a:buChar char="-"/>
            </a:pPr>
            <a:r>
              <a:rPr lang="hr-HR" dirty="0"/>
              <a:t>i</a:t>
            </a:r>
            <a:r>
              <a:rPr lang="hr-HR" dirty="0" smtClean="0"/>
              <a:t>znos sredstava koji će biti dodijeljen: 315.000,00 </a:t>
            </a:r>
            <a:r>
              <a:rPr lang="hr-HR" dirty="0" smtClean="0"/>
              <a:t>€</a:t>
            </a:r>
          </a:p>
          <a:p>
            <a:endParaRPr lang="hr-HR" dirty="0" smtClean="0">
              <a:solidFill>
                <a:srgbClr val="996633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/>
              <a:t>r</a:t>
            </a:r>
            <a:r>
              <a:rPr lang="hr-HR" dirty="0" smtClean="0"/>
              <a:t>ok za prijavu: 16. svibnja 2025</a:t>
            </a:r>
            <a:r>
              <a:rPr lang="hr-HR" dirty="0" smtClean="0"/>
              <a:t>.</a:t>
            </a:r>
          </a:p>
          <a:p>
            <a:pPr marL="285750" indent="-285750">
              <a:buFontTx/>
              <a:buChar char="-"/>
            </a:pPr>
            <a:endParaRPr lang="hr-HR" dirty="0" smtClean="0"/>
          </a:p>
          <a:p>
            <a:pPr marL="285750" indent="-285750">
              <a:buFontTx/>
              <a:buChar char="-"/>
            </a:pPr>
            <a:r>
              <a:rPr lang="hr-HR" dirty="0" smtClean="0"/>
              <a:t>planirani datum odluke: 10. srpnja 2025.</a:t>
            </a:r>
            <a:endParaRPr lang="hr-HR" dirty="0" smtClean="0"/>
          </a:p>
          <a:p>
            <a:pPr marL="285750" indent="-285750">
              <a:buFontTx/>
              <a:buChar char="-"/>
            </a:pPr>
            <a:endParaRPr lang="hr-HR" dirty="0" smtClean="0">
              <a:solidFill>
                <a:srgbClr val="996633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 smtClean="0">
                <a:solidFill>
                  <a:srgbClr val="996633"/>
                </a:solidFill>
                <a:hlinkClick r:id="rId2"/>
              </a:rPr>
              <a:t>https</a:t>
            </a:r>
            <a:r>
              <a:rPr lang="hr-HR" dirty="0">
                <a:solidFill>
                  <a:srgbClr val="996633"/>
                </a:solidFill>
                <a:hlinkClick r:id="rId2"/>
              </a:rPr>
              <a:t>://www.aem.hr/kategorija/kvalitetno-novinarstvo-2025</a:t>
            </a:r>
            <a:r>
              <a:rPr lang="hr-HR" dirty="0" smtClean="0">
                <a:solidFill>
                  <a:srgbClr val="996633"/>
                </a:solidFill>
                <a:hlinkClick r:id="rId2"/>
              </a:rPr>
              <a:t>/</a:t>
            </a:r>
            <a:endParaRPr lang="hr-HR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5F97F3F-F716-AEC3-F9C8-5E5469639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0468" y="1947582"/>
            <a:ext cx="4227979" cy="278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B59CB-1928-C226-ACD9-BC2230595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631954"/>
          </a:xfrm>
        </p:spPr>
        <p:txBody>
          <a:bodyPr>
            <a:normAutofit/>
          </a:bodyPr>
          <a:lstStyle/>
          <a:p>
            <a:r>
              <a:rPr lang="hr-HR" sz="2400" b="1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Iz narativnih izvještaja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341AC6-9723-A8B6-E4A5-986ACE1999A7}"/>
              </a:ext>
            </a:extLst>
          </p:cNvPr>
          <p:cNvSpPr txBox="1"/>
          <p:nvPr/>
        </p:nvSpPr>
        <p:spPr>
          <a:xfrm>
            <a:off x="669154" y="1446187"/>
            <a:ext cx="10685385" cy="457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hr-HR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Agencija je </a:t>
            </a: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[projektom]</a:t>
            </a: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još jednom upozorila na važnost relevantnih novinarskih tema bez senzacije i žutila.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Program </a:t>
            </a: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[je]</a:t>
            </a: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sjajna prilika za sve novinarke i novinare, a posebno za freelancere.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Ovim [programom] nam se daje prilika da se uistinu bavimo novinarskim istraživačkim radom.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Agencija za elektroničke medije odlično provodi sve aspekte Programa, poštujući zadane rokove i komunicirajući jasno i pravodobno.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Mogu samo izraziti svoje zadovoljstvo što ljudi s profesionalnim ugledom i integritetom odlučuju o ovakvim projektima.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hr-HR" sz="1700" i="1" kern="1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Tekstovi su izuzetno čitani, među najčitanijima, tih dana na portalu (...). Reakcije publike su vrlo pozitivne.</a:t>
            </a:r>
            <a:endParaRPr lang="hr-HR" sz="17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9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767B5-F167-15E2-9936-AAB525E3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560932"/>
          </a:xfrm>
        </p:spPr>
        <p:txBody>
          <a:bodyPr>
            <a:normAutofit/>
          </a:bodyPr>
          <a:lstStyle/>
          <a:p>
            <a:r>
              <a:rPr lang="hr-HR" sz="2400" b="1" dirty="0">
                <a:latin typeface="Montserrat" panose="00000500000000000000" pitchFamily="2" charset="-18"/>
                <a:cs typeface="Times New Roman" panose="02020603050405020304" pitchFamily="18" charset="0"/>
              </a:rPr>
              <a:t>Naglasci s predstavljanja zbornika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DEB6D9-7F13-7C3C-2F9A-88D52AC5B547}"/>
              </a:ext>
            </a:extLst>
          </p:cNvPr>
          <p:cNvSpPr txBox="1"/>
          <p:nvPr/>
        </p:nvSpPr>
        <p:spPr>
          <a:xfrm>
            <a:off x="642521" y="1278384"/>
            <a:ext cx="11164780" cy="505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b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Doc. dr. sc. Jelena Jurišić</a:t>
            </a:r>
            <a:r>
              <a:rPr lang="hr-HR" sz="1500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 (FHS) </a:t>
            </a:r>
            <a:endParaRPr lang="hr-HR" sz="1500" kern="1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Ovaj zbornik u prvi mah čitatelja vraća barem dva-tri desetljeća unatrag, u vremena kada smo dan započinjali čitanjem dnevnih novina i trošili na to nekoliko puta više od 3-5 minuta, koliko se danas u prosjeku informiramo.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000" b="1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Open Sans" panose="020B0606030504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b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Doc. dr. sc. Anto Mikić</a:t>
            </a:r>
            <a:r>
              <a:rPr lang="hr-HR" sz="1500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 (HKS)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Uistinu, čitajući novinarske tekstove koji su u njemu sabrani, čovjek bi pomislio da u novinarstvu, zapravo, nikakve krize nema. Toliko zanimljivih, relevantnih novinarskih priča; tako široka lepeza novinarskih žanrova; koliko sjajnih autora …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 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b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Izv. prof. dr. sc. Enes Kulenović</a:t>
            </a:r>
            <a:r>
              <a:rPr lang="hr-HR" sz="1500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 (FPZG)</a:t>
            </a:r>
            <a:endParaRPr lang="hr-HR" sz="1500" i="1" kern="100" dirty="0">
              <a:solidFill>
                <a:srgbClr val="444444"/>
              </a:solidFill>
              <a:latin typeface="Montserrat" panose="00000500000000000000" pitchFamily="2" charset="-18"/>
              <a:ea typeface="Calibri" panose="020F0502020204030204" pitchFamily="34" charset="0"/>
              <a:cs typeface="Open Sans" panose="020B0606030504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Važno je, kroz prepoznavanje i poticanje novinarske izvrsnosti, podsjetiti javnost na značaj novinarskog profesionalizma u očuvanju naših demokratskih vrijednosti.        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 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b="1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Prof. dr.sc. Danijel Labaš </a:t>
            </a: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(HKS)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500" i="1" kern="100" dirty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Tekstove (…) doživljavam i kao doprinos jačanju kritičke svijesti i medijske pismenosti publike koju treba navikavati na ovako kvalitetne tekstove, a odvikavati od površnih nekvalitetnih tekstova kojima smo svakodnevno </a:t>
            </a:r>
            <a:r>
              <a:rPr lang="hr-HR" sz="1500" i="1" kern="100" dirty="0" smtClean="0">
                <a:solidFill>
                  <a:srgbClr val="444444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Open Sans" panose="020B0606030504020204" pitchFamily="34" charset="0"/>
              </a:rPr>
              <a:t>zatrpani.</a:t>
            </a:r>
            <a:endParaRPr lang="hr-HR" sz="1500" kern="100" dirty="0">
              <a:solidFill>
                <a:srgbClr val="444444"/>
              </a:solidFill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5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14709-7025-096C-E29B-730BCC4FC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416" y="1884350"/>
            <a:ext cx="5400847" cy="1161836"/>
          </a:xfrm>
        </p:spPr>
        <p:txBody>
          <a:bodyPr>
            <a:normAutofit/>
          </a:bodyPr>
          <a:lstStyle/>
          <a:p>
            <a:r>
              <a:rPr lang="hr-HR" b="1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Hvala na pozornosti!</a:t>
            </a:r>
            <a:endParaRPr lang="en-US" dirty="0"/>
          </a:p>
        </p:txBody>
      </p:sp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9972526B-2C14-3406-603F-AD1AD1CEF2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21" y="3943381"/>
            <a:ext cx="3478844" cy="83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0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C936C-4BF8-9DC3-8BA7-54F9A1B0E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516544"/>
          </a:xfrm>
        </p:spPr>
        <p:txBody>
          <a:bodyPr>
            <a:normAutofit/>
          </a:bodyPr>
          <a:lstStyle/>
          <a:p>
            <a:r>
              <a:rPr lang="hr-HR" sz="2400" b="1" dirty="0">
                <a:latin typeface="Montserrat" panose="00000500000000000000" pitchFamily="2" charset="-18"/>
                <a:cs typeface="Times New Roman" panose="02020603050405020304" pitchFamily="18" charset="0"/>
              </a:rPr>
              <a:t>Program ugovaranja novinarskih radova u elektroničkim publikacijama</a:t>
            </a: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897AE5-C627-7A17-2B79-B3733DE59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949" y="4780390"/>
            <a:ext cx="2994270" cy="136015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000F64-F7EA-6B8F-20BE-8C126DB0FF05}"/>
              </a:ext>
            </a:extLst>
          </p:cNvPr>
          <p:cNvSpPr txBox="1"/>
          <p:nvPr/>
        </p:nvSpPr>
        <p:spPr>
          <a:xfrm>
            <a:off x="571499" y="1421104"/>
            <a:ext cx="1124468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2020. - Agencija za elektroničke medije – projekt poticanja novinarske izvrsnosti</a:t>
            </a:r>
          </a:p>
          <a:p>
            <a:endParaRPr lang="hr-HR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dodjela bespovratnih sredstava novinarima i novinarkama</a:t>
            </a:r>
          </a:p>
          <a:p>
            <a:endParaRPr lang="hr-HR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novinarski radovi i istraživanja na teme koje su od javnog interesa</a:t>
            </a:r>
          </a:p>
          <a:p>
            <a:endParaRPr lang="hr-HR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objavljeni u elektroničkim publikacijama </a:t>
            </a:r>
          </a:p>
          <a:p>
            <a:pPr marL="285750" indent="-285750">
              <a:buFontTx/>
              <a:buChar char="-"/>
            </a:pPr>
            <a:endParaRPr lang="hr-HR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za 2022. </a:t>
            </a: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Ministarstvo kulture i medija – povećanje bespovratnih sredstva </a:t>
            </a: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za pola milijuna kuna</a:t>
            </a:r>
          </a:p>
          <a:p>
            <a:endParaRPr lang="hr-HR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Ministarstvo uprave i pravosuđa – uvrštenje projekta u Strategiju sprječavanja korupcije</a:t>
            </a:r>
          </a:p>
        </p:txBody>
      </p:sp>
      <p:pic>
        <p:nvPicPr>
          <p:cNvPr id="9" name="Picture 8" descr="Icon">
            <a:extLst>
              <a:ext uri="{FF2B5EF4-FFF2-40B4-BE49-F238E27FC236}">
                <a16:creationId xmlns:a16="http://schemas.microsoft.com/office/drawing/2014/main" id="{4FFFBB14-B243-70EF-3C8F-39726D04B39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37" y="5069114"/>
            <a:ext cx="4080399" cy="9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1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13601-EF6C-4482-A2AC-AC0BDE91E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81408"/>
            <a:ext cx="6228795" cy="369332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r-HR" sz="24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Davatelj bespovratnih sredstava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688B13-BF62-F4E0-7847-CD9DBC09232E}"/>
              </a:ext>
            </a:extLst>
          </p:cNvPr>
          <p:cNvSpPr txBox="1"/>
          <p:nvPr/>
        </p:nvSpPr>
        <p:spPr>
          <a:xfrm>
            <a:off x="513794" y="1063399"/>
            <a:ext cx="11164409" cy="1659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Agencija za elektroničke medije - planirana u Financijskom planu AEM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osigurana sukladno Uredbi o kriterijima za utvrđivanje korisnika i načinu raspodjele dijela prihoda od igara na sreću</a:t>
            </a:r>
            <a:endParaRPr lang="hr-HR" sz="1500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namijenjena financiranju autorskih novinarskih radova nastalih i objavljenih u elektroničkim publikacijama od dana donošenja odluke o dodjeli sredstava do 30. studenoga 202</a:t>
            </a:r>
            <a:r>
              <a:rPr lang="en-US" sz="15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hr-HR" sz="15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FBC9E-DD15-D1C5-9900-F779FD6020B0}"/>
              </a:ext>
            </a:extLst>
          </p:cNvPr>
          <p:cNvSpPr txBox="1"/>
          <p:nvPr/>
        </p:nvSpPr>
        <p:spPr>
          <a:xfrm>
            <a:off x="571500" y="2703827"/>
            <a:ext cx="6094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Iznos sredstava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C4C20F-EC4D-6B7D-7BBC-50383EA539AB}"/>
              </a:ext>
            </a:extLst>
          </p:cNvPr>
          <p:cNvSpPr txBox="1"/>
          <p:nvPr/>
        </p:nvSpPr>
        <p:spPr>
          <a:xfrm>
            <a:off x="571500" y="3146106"/>
            <a:ext cx="10933591" cy="31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za 202</a:t>
            </a:r>
            <a:r>
              <a:rPr lang="hr-HR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. godinu: sukladno Uredbi (NN 70/25): </a:t>
            </a:r>
            <a:r>
              <a:rPr lang="hr-HR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200.00,00 € + akumulirana sredstva prethodnih godina: 115.000,00 </a:t>
            </a:r>
            <a:r>
              <a:rPr lang="hr-HR" sz="15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€</a:t>
            </a:r>
            <a:r>
              <a:rPr lang="hr-HR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r-HR" sz="15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ukupno </a:t>
            </a:r>
            <a:r>
              <a:rPr lang="hr-HR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315.000,00 €</a:t>
            </a:r>
            <a:endParaRPr lang="hr-HR" sz="1500" dirty="0" smtClean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raspon iznosa koji mogu biti dodijeljeni</a:t>
            </a:r>
            <a:r>
              <a:rPr lang="en-US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najniži iznos </a:t>
            </a:r>
            <a:r>
              <a:rPr lang="en-US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00,00 € bruto II, </a:t>
            </a:r>
            <a:r>
              <a:rPr lang="en-US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najviši </a:t>
            </a:r>
            <a:r>
              <a:rPr lang="en-US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hr-HR" sz="1500" dirty="0" smtClean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.000,00 € bruto II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500" dirty="0" smtClean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iznosi </a:t>
            </a:r>
            <a:r>
              <a:rPr lang="hr-HR" sz="15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dodijeljeni prethodnih godina: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2020. – 1.000.000,00 kuna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2021. – 983.213,00 kuna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2022. – 1.500.000,00 kuna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2023. - </a:t>
            </a:r>
            <a:r>
              <a:rPr lang="hr-HR" sz="12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200.000,00 €</a:t>
            </a:r>
            <a:endParaRPr lang="en-US" sz="12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202</a:t>
            </a:r>
            <a:r>
              <a:rPr lang="en-US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hr-HR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. - </a:t>
            </a:r>
            <a:r>
              <a:rPr lang="en-US" sz="12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35</a:t>
            </a:r>
            <a:r>
              <a:rPr lang="hr-HR" sz="12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0.000,00 €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3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9E24E-3352-BE34-807B-0F3EA0814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534299"/>
          </a:xfrm>
        </p:spPr>
        <p:txBody>
          <a:bodyPr>
            <a:normAutofit fontScale="90000"/>
          </a:bodyPr>
          <a:lstStyle/>
          <a:p>
            <a:r>
              <a:rPr lang="hr-HR" sz="27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Za što se dodjeljuju sredstva?</a:t>
            </a: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A247B4-7008-686B-E8B2-BDF68D24C383}"/>
              </a:ext>
            </a:extLst>
          </p:cNvPr>
          <p:cNvSpPr txBox="1"/>
          <p:nvPr/>
        </p:nvSpPr>
        <p:spPr>
          <a:xfrm>
            <a:off x="571501" y="1314247"/>
            <a:ext cx="11048999" cy="471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novinarima/kama za najbolje ocijenjene novinarske radove i istraživanja na teme koje su od javnog interesa iz područja:</a:t>
            </a: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kulture, obrazovanja, industrije zabave, zdravstva, gospodarstva, sporta, promicanja tjelesne kulture i zdravog načina života, lokalnih tema (komunalna, socijalna i druga pitanja od značaja za lokalnu zajednicu), spremnosti Republike Hrvatske na suočavanja s kriznim situacijama i elementarnim nepogodama, ekumenizma i religije, ranjivih skupina (djeca i mladi, treća životna dob, osobe s invaliditetom), ljudskih prava i prava manjina u društvu, položaja žena u društvu i njihovog osnaživanja, odnosa Republike Hrvatske prema njenim građanima u dijaspori, međunarodnih odnosa, Europske unije i EU politike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hr-HR" sz="1400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autori/ice prijavljuju koncept novinarskog rada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isplata nakon ostvarenja i objave projekta te usvajanja narativnog izvještaja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sz="14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9E24E-3352-BE34-807B-0F3EA0814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522" y="4250454"/>
            <a:ext cx="11049000" cy="534299"/>
          </a:xfrm>
        </p:spPr>
        <p:txBody>
          <a:bodyPr>
            <a:normAutofit fontScale="90000"/>
          </a:bodyPr>
          <a:lstStyle/>
          <a:p>
            <a:r>
              <a:rPr lang="hr-HR" sz="2700" b="1" noProof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Rezultati prvih pet ciklusa (</a:t>
            </a:r>
            <a:r>
              <a:rPr lang="hr-HR" sz="2700" b="1" noProof="0">
                <a:latin typeface="Montserrat" panose="00000500000000000000" pitchFamily="2" charset="-18"/>
              </a:rPr>
              <a:t>2020. </a:t>
            </a:r>
            <a:r>
              <a:rPr lang="hr-HR" sz="2700" b="1" noProof="0" dirty="0">
                <a:latin typeface="Montserrat" panose="00000500000000000000" pitchFamily="2" charset="-18"/>
              </a:rPr>
              <a:t>– 2024.) </a:t>
            </a:r>
            <a:r>
              <a:rPr lang="hr-HR" sz="2700" b="1" noProof="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r-HR" sz="2700" b="1" noProof="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sz="2700" b="1" noProof="0" dirty="0">
              <a:latin typeface="Montserrat" panose="00000500000000000000" pitchFamily="2" charset="-1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A247B4-7008-686B-E8B2-BDF68D24C383}"/>
              </a:ext>
            </a:extLst>
          </p:cNvPr>
          <p:cNvSpPr txBox="1"/>
          <p:nvPr/>
        </p:nvSpPr>
        <p:spPr>
          <a:xfrm>
            <a:off x="419100" y="1091565"/>
            <a:ext cx="11048999" cy="298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pći cilj - poticanje novinarske izvrsnosti</a:t>
            </a:r>
          </a:p>
          <a:p>
            <a:pPr marL="285750" indent="-285750" algn="just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posebni ciljevi - dodatni angažman novinarki i novinara i dubinsko istraživanje tema od javnog interesa; jačanje kritičkog kapaciteta i društvenog utjecaja elektroničkih publikacija; širenje informativnog opsega (broja tema) i relevantnosti sadržaja (pozadine informacija) elektroničkih publikacija; istinito i razborito izvještavanje; profesionalizacija novinarskog i autorskog rada u elektroničkim publikacijama; nagrađivanje i motiviranje novinara/ki za vrhunski autorski rad; jačanje autonomije novinara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206063-FB15-AA40-85F5-FE28E2234D68}"/>
              </a:ext>
            </a:extLst>
          </p:cNvPr>
          <p:cNvSpPr txBox="1"/>
          <p:nvPr/>
        </p:nvSpPr>
        <p:spPr>
          <a:xfrm>
            <a:off x="642522" y="4630986"/>
            <a:ext cx="10422384" cy="1548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</a:rPr>
              <a:t>sudjelovalo </a:t>
            </a:r>
            <a:r>
              <a:rPr lang="en-US" dirty="0">
                <a:latin typeface="Montserrat" panose="00000500000000000000" pitchFamily="2" charset="-18"/>
              </a:rPr>
              <a:t>528</a:t>
            </a:r>
            <a:r>
              <a:rPr lang="hr-HR" dirty="0">
                <a:latin typeface="Montserrat" panose="00000500000000000000" pitchFamily="2" charset="-18"/>
              </a:rPr>
              <a:t> novinarki i novinara te </a:t>
            </a:r>
            <a:r>
              <a:rPr lang="en-US" dirty="0">
                <a:latin typeface="Montserrat" panose="00000500000000000000" pitchFamily="2" charset="-18"/>
              </a:rPr>
              <a:t>198</a:t>
            </a:r>
            <a:r>
              <a:rPr lang="hr-HR" dirty="0">
                <a:latin typeface="Montserrat" panose="00000500000000000000" pitchFamily="2" charset="-18"/>
              </a:rPr>
              <a:t> elektroničkih publikacija</a:t>
            </a:r>
          </a:p>
          <a:p>
            <a:pPr marL="285750" indent="-285750" algn="just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</a:rPr>
              <a:t>ukupno dodijeljeno </a:t>
            </a:r>
            <a:r>
              <a:rPr lang="en-US" dirty="0">
                <a:latin typeface="Montserrat" panose="00000500000000000000" pitchFamily="2" charset="-18"/>
              </a:rPr>
              <a:t>1</a:t>
            </a:r>
            <a:r>
              <a:rPr lang="hr-HR" dirty="0">
                <a:latin typeface="Montserrat" panose="00000500000000000000" pitchFamily="2" charset="-18"/>
              </a:rPr>
              <a:t>.0</a:t>
            </a:r>
            <a:r>
              <a:rPr lang="en-US" dirty="0">
                <a:latin typeface="Montserrat" panose="00000500000000000000" pitchFamily="2" charset="-18"/>
              </a:rPr>
              <a:t>12.766</a:t>
            </a:r>
            <a:r>
              <a:rPr lang="hr-HR" dirty="0">
                <a:latin typeface="Montserrat" panose="00000500000000000000" pitchFamily="2" charset="-18"/>
              </a:rPr>
              <a:t>,00 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€ </a:t>
            </a:r>
            <a:r>
              <a:rPr lang="hr-HR" dirty="0">
                <a:latin typeface="Montserrat" panose="00000500000000000000" pitchFamily="2" charset="-18"/>
              </a:rPr>
              <a:t>za </a:t>
            </a:r>
            <a:r>
              <a:rPr lang="en-US" dirty="0">
                <a:latin typeface="Montserrat" panose="00000500000000000000" pitchFamily="2" charset="-18"/>
              </a:rPr>
              <a:t>561</a:t>
            </a:r>
            <a:r>
              <a:rPr lang="hr-HR" dirty="0">
                <a:latin typeface="Montserrat" panose="00000500000000000000" pitchFamily="2" charset="-18"/>
              </a:rPr>
              <a:t> projekt</a:t>
            </a:r>
          </a:p>
          <a:p>
            <a:pPr marL="285750" indent="-285750" algn="just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r>
              <a:rPr lang="hr-HR" noProof="0" dirty="0">
                <a:latin typeface="Montserrat" panose="00000500000000000000" pitchFamily="2" charset="-18"/>
              </a:rPr>
              <a:t>ostvareno 530 novinarskih projekata s 3619 članka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EF2E15-565E-FA7F-1128-F4AEB4BE0775}"/>
              </a:ext>
            </a:extLst>
          </p:cNvPr>
          <p:cNvSpPr txBox="1">
            <a:spLocks/>
          </p:cNvSpPr>
          <p:nvPr/>
        </p:nvSpPr>
        <p:spPr>
          <a:xfrm>
            <a:off x="500479" y="650830"/>
            <a:ext cx="11049000" cy="5342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100" baseline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hr-HR" sz="2400" b="1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Ciljevi koji se dodjelom sredstava žele ostvariti</a:t>
            </a:r>
            <a:r>
              <a:rPr lang="en-US" sz="24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latin typeface="Montserrat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69376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13601-EF6C-4482-A2AC-AC0BDE91E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99884"/>
            <a:ext cx="5926954" cy="369332"/>
          </a:xfrm>
        </p:spPr>
        <p:txBody>
          <a:bodyPr>
            <a:normAutofit fontScale="90000"/>
          </a:bodyPr>
          <a:lstStyle/>
          <a:p>
            <a:r>
              <a:rPr lang="hr-HR" sz="27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Tko se može prijaviti na Javni poziv?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688B13-BF62-F4E0-7847-CD9DBC09232E}"/>
              </a:ext>
            </a:extLst>
          </p:cNvPr>
          <p:cNvSpPr txBox="1"/>
          <p:nvPr/>
        </p:nvSpPr>
        <p:spPr>
          <a:xfrm>
            <a:off x="571500" y="1151042"/>
            <a:ext cx="11164409" cy="838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novinari/ke, hrvatski/e državljani/ke s prebivalištem u Republici Hrvatskoj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na jednu od tema – minimalno 5, maksimalno 10 tekstova 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FBC9E-DD15-D1C5-9900-F779FD6020B0}"/>
              </a:ext>
            </a:extLst>
          </p:cNvPr>
          <p:cNvSpPr txBox="1"/>
          <p:nvPr/>
        </p:nvSpPr>
        <p:spPr>
          <a:xfrm>
            <a:off x="571500" y="2431743"/>
            <a:ext cx="72586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Uloga elektroničkih publikacija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C4C20F-EC4D-6B7D-7BBC-50383EA539AB}"/>
              </a:ext>
            </a:extLst>
          </p:cNvPr>
          <p:cNvSpPr txBox="1"/>
          <p:nvPr/>
        </p:nvSpPr>
        <p:spPr>
          <a:xfrm>
            <a:off x="629204" y="3109195"/>
            <a:ext cx="10933591" cy="2687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ovinari/ke predlažu temu uredništvu bilo koje elektroničke publikacije upisane u Knjigu pružatelja elektroničkih publikacija koju vodi Agencija za elektroničke medije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glavni urednik elektroničke publikacije supotpisuje Opću prijavnicu i Koncept novinarskog rada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odgovorna osoba pružatelja elektroničke </a:t>
            </a:r>
            <a:r>
              <a:rPr lang="hr-HR" sz="180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publikacije supotpisuje 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Pismo namjere objavljivanja novinarskih radova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jedna elektronička publikacija može podržati projekte najviše tri novinara/ke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65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13601-EF6C-4482-A2AC-AC0BDE91E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091" y="663983"/>
            <a:ext cx="4595303" cy="369332"/>
          </a:xfrm>
        </p:spPr>
        <p:txBody>
          <a:bodyPr>
            <a:normAutofit fontScale="90000"/>
          </a:bodyPr>
          <a:lstStyle/>
          <a:p>
            <a:r>
              <a:rPr lang="hr-HR" sz="27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Povjerenstvo za ocjenjivanje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688B13-BF62-F4E0-7847-CD9DBC09232E}"/>
              </a:ext>
            </a:extLst>
          </p:cNvPr>
          <p:cNvSpPr txBox="1"/>
          <p:nvPr/>
        </p:nvSpPr>
        <p:spPr>
          <a:xfrm>
            <a:off x="452762" y="1101761"/>
            <a:ext cx="11164409" cy="2050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7 članica i članova – ugledni profesionalci, predstavnici </a:t>
            </a: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novinarskih 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udruga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predsjednica – Anita Malenica, članica Vijeća za elektroničke medije</a:t>
            </a:r>
            <a:endParaRPr lang="hr-HR" sz="18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kriteriji za ocjenjivanje 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u Programu ugovaranja novinarskih radova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evaluira, ocjenjuje i najbolje ocijenjene projekte predlaže Vijeću za elektroničke medije koje donosi odluku </a:t>
            </a:r>
            <a:r>
              <a:rPr lang="en-US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dodjeli bespovratnih sredstava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FBC9E-DD15-D1C5-9900-F779FD6020B0}"/>
              </a:ext>
            </a:extLst>
          </p:cNvPr>
          <p:cNvSpPr txBox="1"/>
          <p:nvPr/>
        </p:nvSpPr>
        <p:spPr>
          <a:xfrm>
            <a:off x="571499" y="3198167"/>
            <a:ext cx="84393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b="1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Ostvarenje projekta i isplata sredstava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C4C20F-EC4D-6B7D-7BBC-50383EA539AB}"/>
              </a:ext>
            </a:extLst>
          </p:cNvPr>
          <p:cNvSpPr txBox="1"/>
          <p:nvPr/>
        </p:nvSpPr>
        <p:spPr>
          <a:xfrm>
            <a:off x="452762" y="3830284"/>
            <a:ext cx="10933591" cy="3391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sz="18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Agencija za elektroničke medije s odabranim korisnicima sredstava (autorima/icama) potpisuje ugovore o autorskom djelu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autori/ce se obvezuju objaviti svoj novinarski projekt sukladno pravilima                 (minimalan i maksimalan rok, oznaka na člancima)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po objavi novinarskog rada dostavljaju AEM narativni izvještaj s priloženim člancima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nakon odobrenja Povjerenstva,</a:t>
            </a:r>
            <a:r>
              <a:rPr lang="en-US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Vijeće za elektroničke medije donosi odluku o isplati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hr-HR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A0B7-C66C-FB4F-7D0A-7A507ECFA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57" y="4919436"/>
            <a:ext cx="11049000" cy="483838"/>
          </a:xfrm>
        </p:spPr>
        <p:txBody>
          <a:bodyPr>
            <a:normAutofit/>
          </a:bodyPr>
          <a:lstStyle/>
          <a:p>
            <a:r>
              <a:rPr lang="hr-HR" sz="2400" b="1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Trajna dostupnost ostvarenih projekata</a:t>
            </a:r>
            <a:endParaRPr lang="en-US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14D9B2-9455-2C24-0E50-85C9DE96F879}"/>
              </a:ext>
            </a:extLst>
          </p:cNvPr>
          <p:cNvSpPr txBox="1"/>
          <p:nvPr/>
        </p:nvSpPr>
        <p:spPr>
          <a:xfrm>
            <a:off x="692457" y="5437338"/>
            <a:ext cx="8831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- </a:t>
            </a:r>
            <a:r>
              <a:rPr lang="hr-HR" sz="1600" b="1" dirty="0">
                <a:latin typeface="Montserrat" panose="00000500000000000000" pitchFamily="2" charset="-18"/>
              </a:rPr>
              <a:t>Zbornik izabranih radova </a:t>
            </a:r>
            <a:r>
              <a:rPr lang="hr-HR" sz="1600" dirty="0">
                <a:latin typeface="Montserrat" panose="00000500000000000000" pitchFamily="2" charset="-18"/>
              </a:rPr>
              <a:t>– u tiskanom i elektroničkom (PDF) formatu</a:t>
            </a:r>
            <a:endParaRPr lang="en-US" sz="1600" dirty="0">
              <a:latin typeface="Montserrat" panose="00000500000000000000" pitchFamily="2" charset="-1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38EECA4-95EF-807D-DE1A-A54FB83ECA6D}"/>
              </a:ext>
            </a:extLst>
          </p:cNvPr>
          <p:cNvSpPr txBox="1"/>
          <p:nvPr/>
        </p:nvSpPr>
        <p:spPr>
          <a:xfrm>
            <a:off x="692457" y="5840735"/>
            <a:ext cx="7296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latin typeface="Montserrat" panose="00000500000000000000" pitchFamily="2" charset="-18"/>
              </a:rPr>
              <a:t>- </a:t>
            </a:r>
            <a:r>
              <a:rPr lang="hr-HR" sz="1600" b="1" dirty="0">
                <a:latin typeface="Montserrat" panose="00000500000000000000" pitchFamily="2" charset="-18"/>
              </a:rPr>
              <a:t>mrežna stranica </a:t>
            </a:r>
            <a:r>
              <a:rPr lang="hr-HR" sz="1600" dirty="0">
                <a:latin typeface="Montserrat" panose="00000500000000000000" pitchFamily="2" charset="-18"/>
              </a:rPr>
              <a:t>Agencije za elektroničke medije (aem.hr)</a:t>
            </a:r>
            <a:endParaRPr lang="en-US" sz="1600" dirty="0">
              <a:latin typeface="Montserrat" panose="00000500000000000000" pitchFamily="2" charset="-18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BC4A0B7-C66C-FB4F-7D0A-7A507ECFA185}"/>
              </a:ext>
            </a:extLst>
          </p:cNvPr>
          <p:cNvSpPr txBox="1">
            <a:spLocks/>
          </p:cNvSpPr>
          <p:nvPr/>
        </p:nvSpPr>
        <p:spPr>
          <a:xfrm>
            <a:off x="692457" y="686724"/>
            <a:ext cx="11049000" cy="4687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100" baseline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hr-HR" sz="2400" b="1" dirty="0" smtClean="0">
                <a:latin typeface="Montserrat" panose="00000500000000000000" pitchFamily="2" charset="-18"/>
                <a:cs typeface="Times New Roman" panose="02020603050405020304" pitchFamily="18" charset="0"/>
              </a:rPr>
              <a:t>Čitanost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92457" y="1155470"/>
            <a:ext cx="10720918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500" dirty="0" smtClean="0">
                <a:latin typeface="Montserrat" panose="00000500000000000000" pitchFamily="2" charset="-18"/>
              </a:rPr>
              <a:t>– </a:t>
            </a:r>
            <a:r>
              <a:rPr lang="hr-HR" sz="1500" i="1" dirty="0" smtClean="0">
                <a:latin typeface="Montserrat" panose="00000500000000000000" pitchFamily="2" charset="-18"/>
              </a:rPr>
              <a:t>iznadprosječna čitanost</a:t>
            </a:r>
            <a:r>
              <a:rPr lang="hr-HR" sz="1500" dirty="0" smtClean="0">
                <a:latin typeface="Montserrat" panose="00000500000000000000" pitchFamily="2" charset="-18"/>
              </a:rPr>
              <a:t>; </a:t>
            </a:r>
            <a:r>
              <a:rPr lang="hr-HR" sz="1500" i="1" dirty="0" smtClean="0">
                <a:latin typeface="Montserrat" panose="00000500000000000000" pitchFamily="2" charset="-18"/>
              </a:rPr>
              <a:t>među najčitanijim tekstovima na našem portalu</a:t>
            </a:r>
            <a:r>
              <a:rPr lang="hr-HR" sz="1500" dirty="0" smtClean="0">
                <a:latin typeface="Montserrat" panose="00000500000000000000" pitchFamily="2" charset="-18"/>
              </a:rPr>
              <a:t>;</a:t>
            </a:r>
            <a:r>
              <a:rPr lang="hr-HR" sz="1500" i="1" dirty="0">
                <a:latin typeface="Montserrat" panose="00000500000000000000" pitchFamily="2" charset="-18"/>
              </a:rPr>
              <a:t> </a:t>
            </a:r>
            <a:r>
              <a:rPr lang="hr-HR" sz="1500" i="1" dirty="0" smtClean="0">
                <a:latin typeface="Montserrat" panose="00000500000000000000" pitchFamily="2" charset="-18"/>
              </a:rPr>
              <a:t>tekstovi su se širili </a:t>
            </a:r>
            <a:r>
              <a:rPr lang="hr-HR" sz="1500" i="1" dirty="0">
                <a:latin typeface="Montserrat" panose="00000500000000000000" pitchFamily="2" charset="-18"/>
              </a:rPr>
              <a:t>raznim platformama u raznim </a:t>
            </a:r>
            <a:r>
              <a:rPr lang="hr-HR" sz="1500" i="1" dirty="0" smtClean="0">
                <a:latin typeface="Montserrat" panose="00000500000000000000" pitchFamily="2" charset="-18"/>
              </a:rPr>
              <a:t>grupama</a:t>
            </a:r>
            <a:r>
              <a:rPr lang="hr-HR" sz="1500" dirty="0" smtClean="0">
                <a:latin typeface="Montserrat" panose="00000500000000000000" pitchFamily="2" charset="-18"/>
              </a:rPr>
              <a:t>; </a:t>
            </a:r>
            <a:r>
              <a:rPr lang="hr-HR" sz="1500" i="1" dirty="0" smtClean="0">
                <a:latin typeface="Montserrat" panose="00000500000000000000" pitchFamily="2" charset="-18"/>
              </a:rPr>
              <a:t>reakcije čitatelja su izuzetno pozitivne</a:t>
            </a:r>
            <a:r>
              <a:rPr lang="hr-HR" sz="1500" dirty="0" smtClean="0">
                <a:latin typeface="Montserrat" panose="00000500000000000000" pitchFamily="2" charset="-18"/>
              </a:rPr>
              <a:t>; </a:t>
            </a:r>
            <a:r>
              <a:rPr lang="hr-HR" sz="1500" i="1" dirty="0">
                <a:latin typeface="Montserrat" panose="00000500000000000000" pitchFamily="2" charset="-18"/>
              </a:rPr>
              <a:t>publika </a:t>
            </a:r>
            <a:r>
              <a:rPr lang="hr-HR" sz="1500" i="1" dirty="0" smtClean="0">
                <a:latin typeface="Montserrat" panose="00000500000000000000" pitchFamily="2" charset="-18"/>
              </a:rPr>
              <a:t>je </a:t>
            </a:r>
            <a:r>
              <a:rPr lang="hr-HR" sz="1500" i="1" dirty="0">
                <a:latin typeface="Montserrat" panose="00000500000000000000" pitchFamily="2" charset="-18"/>
              </a:rPr>
              <a:t>senzibilizirana za do sada nepoznat </a:t>
            </a:r>
            <a:r>
              <a:rPr lang="hr-HR" sz="1500" i="1" dirty="0" smtClean="0">
                <a:latin typeface="Montserrat" panose="00000500000000000000" pitchFamily="2" charset="-18"/>
              </a:rPr>
              <a:t>fenomen; prvi puta su ispričali svoje priče za javnost; serijal </a:t>
            </a:r>
            <a:r>
              <a:rPr lang="hr-HR" sz="1500" i="1" dirty="0">
                <a:latin typeface="Montserrat" panose="00000500000000000000" pitchFamily="2" charset="-18"/>
              </a:rPr>
              <a:t>je poslužio kao </a:t>
            </a:r>
            <a:r>
              <a:rPr lang="hr-HR" sz="1500" i="1" dirty="0" smtClean="0">
                <a:latin typeface="Montserrat" panose="00000500000000000000" pitchFamily="2" charset="-18"/>
              </a:rPr>
              <a:t>forum </a:t>
            </a:r>
          </a:p>
          <a:p>
            <a:endParaRPr lang="hr-HR" sz="1500" dirty="0" smtClean="0">
              <a:latin typeface="Montserrat" panose="00000500000000000000" pitchFamily="2" charset="-18"/>
            </a:endParaRPr>
          </a:p>
          <a:p>
            <a:r>
              <a:rPr lang="hr-HR" sz="1500" dirty="0" smtClean="0">
                <a:latin typeface="Montserrat" panose="00000500000000000000" pitchFamily="2" charset="-18"/>
              </a:rPr>
              <a:t>- 3 najčitanija novinarska projekta u 2023. (aktivni korisnici):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Montserrat" panose="00000500000000000000" pitchFamily="2" charset="-18"/>
              </a:rPr>
              <a:t>33 213</a:t>
            </a:r>
            <a:r>
              <a:rPr lang="hr-HR" sz="1500" dirty="0" smtClean="0">
                <a:latin typeface="Montserrat" panose="00000500000000000000" pitchFamily="2" charset="-18"/>
              </a:rPr>
              <a:t> </a:t>
            </a:r>
            <a:endParaRPr lang="en-US" sz="1500" dirty="0" smtClean="0">
              <a:latin typeface="Montserrat" panose="00000500000000000000" pitchFamily="2" charset="-18"/>
            </a:endParaRP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Montserrat" panose="00000500000000000000" pitchFamily="2" charset="-18"/>
              </a:rPr>
              <a:t>32 099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Montserrat" panose="00000500000000000000" pitchFamily="2" charset="-18"/>
              </a:rPr>
              <a:t>30 328</a:t>
            </a:r>
            <a:endParaRPr lang="en-US" sz="1500" dirty="0">
              <a:latin typeface="Montserrat" panose="00000500000000000000" pitchFamily="2" charset="-18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BC4A0B7-C66C-FB4F-7D0A-7A507ECFA185}"/>
              </a:ext>
            </a:extLst>
          </p:cNvPr>
          <p:cNvSpPr txBox="1">
            <a:spLocks/>
          </p:cNvSpPr>
          <p:nvPr/>
        </p:nvSpPr>
        <p:spPr>
          <a:xfrm>
            <a:off x="692457" y="3220641"/>
            <a:ext cx="11049000" cy="4687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100" baseline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hr-HR" sz="2400" b="1" dirty="0" smtClean="0">
                <a:latin typeface="Montserrat" panose="00000500000000000000" pitchFamily="2" charset="-18"/>
                <a:cs typeface="Times New Roman" panose="02020603050405020304" pitchFamily="18" charset="0"/>
              </a:rPr>
              <a:t>Dodatna vrijednost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692457" y="3672797"/>
            <a:ext cx="10349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hr-HR" sz="1500" dirty="0">
                <a:latin typeface="Montserrat" panose="00000500000000000000" pitchFamily="2" charset="-18"/>
              </a:rPr>
              <a:t>n</a:t>
            </a:r>
            <a:r>
              <a:rPr lang="hr-HR" sz="1500" dirty="0" smtClean="0">
                <a:latin typeface="Montserrat" panose="00000500000000000000" pitchFamily="2" charset="-18"/>
              </a:rPr>
              <a:t>ove inicijative </a:t>
            </a:r>
          </a:p>
          <a:p>
            <a:pPr marL="285750" indent="-285750">
              <a:buFontTx/>
              <a:buChar char="-"/>
            </a:pPr>
            <a:r>
              <a:rPr lang="hr-HR" sz="1500" dirty="0" smtClean="0">
                <a:latin typeface="Montserrat" panose="00000500000000000000" pitchFamily="2" charset="-18"/>
              </a:rPr>
              <a:t>nagrade</a:t>
            </a:r>
          </a:p>
          <a:p>
            <a:pPr marL="285750" indent="-285750">
              <a:buFontTx/>
              <a:buChar char="-"/>
            </a:pPr>
            <a:r>
              <a:rPr lang="hr-HR" sz="1500" dirty="0" smtClean="0">
                <a:latin typeface="Montserrat" panose="00000500000000000000" pitchFamily="2" charset="-18"/>
              </a:rPr>
              <a:t>knjige</a:t>
            </a:r>
          </a:p>
          <a:p>
            <a:pPr marL="285750" indent="-285750">
              <a:buFontTx/>
              <a:buChar char="-"/>
            </a:pPr>
            <a:r>
              <a:rPr lang="hr-HR" sz="1500" dirty="0" smtClean="0">
                <a:latin typeface="Montserrat" panose="00000500000000000000" pitchFamily="2" charset="-18"/>
              </a:rPr>
              <a:t>dokumentarni filmovi</a:t>
            </a:r>
          </a:p>
        </p:txBody>
      </p:sp>
    </p:spTree>
    <p:extLst>
      <p:ext uri="{BB962C8B-B14F-4D97-AF65-F5344CB8AC3E}">
        <p14:creationId xmlns:p14="http://schemas.microsoft.com/office/powerpoint/2010/main" val="144088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14534-7008-6457-1028-479855E19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8462F3-0738-7C2C-0276-FA1EF2B1818F}"/>
              </a:ext>
            </a:extLst>
          </p:cNvPr>
          <p:cNvSpPr txBox="1"/>
          <p:nvPr/>
        </p:nvSpPr>
        <p:spPr>
          <a:xfrm>
            <a:off x="672035" y="1356571"/>
            <a:ext cx="88310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https://www.aem.hr/blog/2016/11/20/kvalitetno-novinarstvo/</a:t>
            </a:r>
            <a:endParaRPr lang="hr-HR" sz="1600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solidFill>
                <a:srgbClr val="996633"/>
              </a:solidFill>
              <a:latin typeface="Montserrat" panose="00000500000000000000" pitchFamily="2" charset="-1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32355B-F60A-7E37-1979-50B46968F4F8}"/>
              </a:ext>
            </a:extLst>
          </p:cNvPr>
          <p:cNvSpPr txBox="1"/>
          <p:nvPr/>
        </p:nvSpPr>
        <p:spPr>
          <a:xfrm>
            <a:off x="734982" y="2235278"/>
            <a:ext cx="84493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https://www.aem.hr/blog/2020/08/28/podstranica-kvalitetno-novinarstvo-2/</a:t>
            </a:r>
            <a:endParaRPr lang="hr-HR" sz="1600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solidFill>
                <a:srgbClr val="996633"/>
              </a:solidFill>
              <a:latin typeface="Montserrat" panose="00000500000000000000" pitchFamily="2" charset="-1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61D2A9-EE2E-71D6-75CE-3FEB839061FB}"/>
              </a:ext>
            </a:extLst>
          </p:cNvPr>
          <p:cNvSpPr txBox="1"/>
          <p:nvPr/>
        </p:nvSpPr>
        <p:spPr>
          <a:xfrm>
            <a:off x="672035" y="819243"/>
            <a:ext cx="4527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Kvalitetno novinarstvo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306FC7-D1CC-274D-A382-D88F14D667BA}"/>
              </a:ext>
            </a:extLst>
          </p:cNvPr>
          <p:cNvSpPr txBox="1"/>
          <p:nvPr/>
        </p:nvSpPr>
        <p:spPr>
          <a:xfrm>
            <a:off x="734982" y="1778228"/>
            <a:ext cx="2521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2020.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63DB6B-AB83-EC59-BA7F-55DA7034AD24}"/>
              </a:ext>
            </a:extLst>
          </p:cNvPr>
          <p:cNvSpPr txBox="1"/>
          <p:nvPr/>
        </p:nvSpPr>
        <p:spPr>
          <a:xfrm>
            <a:off x="734982" y="2664883"/>
            <a:ext cx="424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2021.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7A678-CE20-4750-82BB-A9791A263F1A}"/>
              </a:ext>
            </a:extLst>
          </p:cNvPr>
          <p:cNvSpPr txBox="1"/>
          <p:nvPr/>
        </p:nvSpPr>
        <p:spPr>
          <a:xfrm>
            <a:off x="734982" y="3170333"/>
            <a:ext cx="76969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https://www.aem.hr/blog/2021/09/30/kvalitetno-novinarstvo-2021/</a:t>
            </a:r>
            <a:endParaRPr lang="hr-HR" sz="1600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latin typeface="Montserrat" panose="00000500000000000000" pitchFamily="2" charset="-1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75453F-19BC-346C-F510-332E16096E20}"/>
              </a:ext>
            </a:extLst>
          </p:cNvPr>
          <p:cNvSpPr txBox="1"/>
          <p:nvPr/>
        </p:nvSpPr>
        <p:spPr>
          <a:xfrm>
            <a:off x="734982" y="3532897"/>
            <a:ext cx="232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2022.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44ED2F-23D5-822A-09C8-08ACC26DE35E}"/>
              </a:ext>
            </a:extLst>
          </p:cNvPr>
          <p:cNvSpPr txBox="1"/>
          <p:nvPr/>
        </p:nvSpPr>
        <p:spPr>
          <a:xfrm>
            <a:off x="739423" y="4039021"/>
            <a:ext cx="73174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https://www.aem.hr/blog/2022/11/03/kvalitetno-novinarstvo-2022/</a:t>
            </a:r>
            <a:endParaRPr lang="hr-HR" sz="1600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latin typeface="Montserrat" panose="00000500000000000000" pitchFamily="2" charset="-1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72CD50-C8D9-42CC-A545-22A4EAA48FDA}"/>
              </a:ext>
            </a:extLst>
          </p:cNvPr>
          <p:cNvSpPr txBox="1"/>
          <p:nvPr/>
        </p:nvSpPr>
        <p:spPr>
          <a:xfrm>
            <a:off x="739423" y="4889631"/>
            <a:ext cx="7317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https://www.aem.hr/blog/2023/10/18/kvalitetno-novinarstvo-2023/</a:t>
            </a:r>
            <a:endParaRPr lang="hr-HR" sz="1600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latin typeface="Montserrat" panose="00000500000000000000" pitchFamily="2" charset="-1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D2C18-C9F2-34C0-B127-16FD9D04BC87}"/>
              </a:ext>
            </a:extLst>
          </p:cNvPr>
          <p:cNvSpPr txBox="1"/>
          <p:nvPr/>
        </p:nvSpPr>
        <p:spPr>
          <a:xfrm>
            <a:off x="734982" y="4427966"/>
            <a:ext cx="232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2023.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40C044-D248-9166-26F4-8A0B34AB5479}"/>
              </a:ext>
            </a:extLst>
          </p:cNvPr>
          <p:cNvSpPr txBox="1"/>
          <p:nvPr/>
        </p:nvSpPr>
        <p:spPr>
          <a:xfrm>
            <a:off x="734981" y="5313280"/>
            <a:ext cx="232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202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4</a:t>
            </a:r>
            <a:r>
              <a:rPr lang="hr-HR" sz="2400" b="1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.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64A059-D673-1257-F9A2-8744FD434598}"/>
              </a:ext>
            </a:extLst>
          </p:cNvPr>
          <p:cNvSpPr txBox="1"/>
          <p:nvPr/>
        </p:nvSpPr>
        <p:spPr>
          <a:xfrm>
            <a:off x="734981" y="5910067"/>
            <a:ext cx="72040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https://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www.aem.hr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/blog/2024/11/06/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kvalitetno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-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novinarstvo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-2024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ontserrat" panose="00000500000000000000" pitchFamily="2" charset="-18"/>
                <a:hlinkClick r:id="rId7"/>
              </a:rPr>
              <a:t>/</a:t>
            </a:r>
            <a:endParaRPr lang="hr-HR" sz="1600" dirty="0" smtClean="0">
              <a:solidFill>
                <a:schemeClr val="accent5">
                  <a:lumMod val="75000"/>
                </a:schemeClr>
              </a:solidFill>
              <a:latin typeface="Montserrat" panose="00000500000000000000" pitchFamily="2" charset="-18"/>
            </a:endParaRPr>
          </a:p>
          <a:p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63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ignmentVTI">
  <a:themeElements>
    <a:clrScheme name="AnalogousFromDarkSeedLeftStep">
      <a:dk1>
        <a:srgbClr val="000000"/>
      </a:dk1>
      <a:lt1>
        <a:srgbClr val="FFFFFF"/>
      </a:lt1>
      <a:dk2>
        <a:srgbClr val="412E24"/>
      </a:dk2>
      <a:lt2>
        <a:srgbClr val="E8E2E8"/>
      </a:lt2>
      <a:accent1>
        <a:srgbClr val="47B547"/>
      </a:accent1>
      <a:accent2>
        <a:srgbClr val="6CB13B"/>
      </a:accent2>
      <a:accent3>
        <a:srgbClr val="98A942"/>
      </a:accent3>
      <a:accent4>
        <a:srgbClr val="B1933B"/>
      </a:accent4>
      <a:accent5>
        <a:srgbClr val="C3744D"/>
      </a:accent5>
      <a:accent6>
        <a:srgbClr val="B13B45"/>
      </a:accent6>
      <a:hlink>
        <a:srgbClr val="AF743A"/>
      </a:hlink>
      <a:folHlink>
        <a:srgbClr val="7F7F7F"/>
      </a:folHlink>
    </a:clrScheme>
    <a:fontScheme name="Custom 1">
      <a:majorFont>
        <a:latin typeface="Batang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ignmentVTI" id="{606D7720-FAA0-4ADC-B967-3239DA8ECA1A}" vid="{10074623-6FCC-4A3C-AAA5-58644BD8FF1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1279</Words>
  <Application>Microsoft Office PowerPoint</Application>
  <PresentationFormat>Widescreen</PresentationFormat>
  <Paragraphs>164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Batang</vt:lpstr>
      <vt:lpstr>Arial</vt:lpstr>
      <vt:lpstr>Avenir Next LT Pro Light</vt:lpstr>
      <vt:lpstr>Calibri</vt:lpstr>
      <vt:lpstr>Montserrat</vt:lpstr>
      <vt:lpstr>Open Sans</vt:lpstr>
      <vt:lpstr>Times New Roman</vt:lpstr>
      <vt:lpstr>Wingdings</vt:lpstr>
      <vt:lpstr>AlignmentVTI</vt:lpstr>
      <vt:lpstr>PROJEKT POTICANJA NOVINARSKE IZVRSNOSTI</vt:lpstr>
      <vt:lpstr>Program ugovaranja novinarskih radova u elektroničkim publikacijama</vt:lpstr>
      <vt:lpstr>Davatelj bespovratnih sredstava</vt:lpstr>
      <vt:lpstr>Za što se dodjeljuju sredstva? </vt:lpstr>
      <vt:lpstr>Rezultati prvih pet ciklusa (2020. – 2024.)  </vt:lpstr>
      <vt:lpstr>Tko se može prijaviti na Javni poziv? </vt:lpstr>
      <vt:lpstr>Povjerenstvo za ocjenjivanje </vt:lpstr>
      <vt:lpstr>Trajna dostupnost ostvarenih projekata</vt:lpstr>
      <vt:lpstr>PowerPoint Presentation</vt:lpstr>
      <vt:lpstr>2020.</vt:lpstr>
      <vt:lpstr>2021.</vt:lpstr>
      <vt:lpstr>2022.</vt:lpstr>
      <vt:lpstr>2023.</vt:lpstr>
      <vt:lpstr>2024.</vt:lpstr>
      <vt:lpstr>2025.</vt:lpstr>
      <vt:lpstr>Iz narativnih izvještaja</vt:lpstr>
      <vt:lpstr>Naglasci s predstavljanja zbornika</vt:lpstr>
      <vt:lpstr>Hvala na pozornosti!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POTICANJA NOVINARSKE IZVRSNOSTI</dc:title>
  <dc:creator>Iva Zebec</dc:creator>
  <cp:lastModifiedBy>Iva Zebec</cp:lastModifiedBy>
  <cp:revision>58</cp:revision>
  <dcterms:created xsi:type="dcterms:W3CDTF">2023-03-28T11:11:33Z</dcterms:created>
  <dcterms:modified xsi:type="dcterms:W3CDTF">2025-04-24T20:29:44Z</dcterms:modified>
</cp:coreProperties>
</file>